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34"/>
  </p:notesMasterIdLst>
  <p:sldIdLst>
    <p:sldId id="328" r:id="rId5"/>
    <p:sldId id="329" r:id="rId6"/>
    <p:sldId id="386" r:id="rId7"/>
    <p:sldId id="387" r:id="rId8"/>
    <p:sldId id="330" r:id="rId9"/>
    <p:sldId id="266" r:id="rId10"/>
    <p:sldId id="303" r:id="rId11"/>
    <p:sldId id="331" r:id="rId12"/>
    <p:sldId id="332" r:id="rId13"/>
    <p:sldId id="292" r:id="rId14"/>
    <p:sldId id="333" r:id="rId15"/>
    <p:sldId id="334" r:id="rId16"/>
    <p:sldId id="304" r:id="rId17"/>
    <p:sldId id="336" r:id="rId18"/>
    <p:sldId id="335" r:id="rId19"/>
    <p:sldId id="294" r:id="rId20"/>
    <p:sldId id="337" r:id="rId21"/>
    <p:sldId id="326" r:id="rId22"/>
    <p:sldId id="380" r:id="rId23"/>
    <p:sldId id="339" r:id="rId24"/>
    <p:sldId id="383" r:id="rId25"/>
    <p:sldId id="381" r:id="rId26"/>
    <p:sldId id="382" r:id="rId27"/>
    <p:sldId id="340" r:id="rId28"/>
    <p:sldId id="384" r:id="rId29"/>
    <p:sldId id="385" r:id="rId30"/>
    <p:sldId id="341" r:id="rId31"/>
    <p:sldId id="342" r:id="rId32"/>
    <p:sldId id="272" r:id="rId3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7D185D-665E-328C-45FF-7944B93E7BB6}" v="11" dt="2024-01-27T18:05:56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255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84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8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82" Type="http://customschemas.google.com/relationships/presentationmetadata" Target="meta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8" Type="http://schemas.openxmlformats.org/officeDocument/2006/relationships/slide" Target="slides/slide4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20" Type="http://schemas.openxmlformats.org/officeDocument/2006/relationships/slide" Target="slides/slide16.xml"/><Relationship Id="rId83" Type="http://schemas.openxmlformats.org/officeDocument/2006/relationships/presProps" Target="presProps.xml"/><Relationship Id="rId8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iafariasn1@gmail.com" userId="S::urn:spo:guest#valeriafariasn1@gmail.com::" providerId="AD" clId="Web-{93440CC1-E5E4-F738-FE78-870307AC9C15}"/>
    <pc:docChg chg="modSld">
      <pc:chgData name="valeriafariasn1@gmail.com" userId="S::urn:spo:guest#valeriafariasn1@gmail.com::" providerId="AD" clId="Web-{93440CC1-E5E4-F738-FE78-870307AC9C15}" dt="2024-01-23T03:29:07.809" v="2" actId="20577"/>
      <pc:docMkLst>
        <pc:docMk/>
      </pc:docMkLst>
      <pc:sldChg chg="modSp">
        <pc:chgData name="valeriafariasn1@gmail.com" userId="S::urn:spo:guest#valeriafariasn1@gmail.com::" providerId="AD" clId="Web-{93440CC1-E5E4-F738-FE78-870307AC9C15}" dt="2024-01-23T03:29:07.809" v="2" actId="20577"/>
        <pc:sldMkLst>
          <pc:docMk/>
          <pc:sldMk cId="3936631126" sldId="326"/>
        </pc:sldMkLst>
        <pc:spChg chg="mod">
          <ac:chgData name="valeriafariasn1@gmail.com" userId="S::urn:spo:guest#valeriafariasn1@gmail.com::" providerId="AD" clId="Web-{93440CC1-E5E4-F738-FE78-870307AC9C15}" dt="2024-01-23T03:29:07.809" v="2" actId="20577"/>
          <ac:spMkLst>
            <pc:docMk/>
            <pc:sldMk cId="3936631126" sldId="326"/>
            <ac:spMk id="2" creationId="{D92E8401-DE7B-8EB8-8995-A7E3E141CACD}"/>
          </ac:spMkLst>
        </pc:spChg>
      </pc:sldChg>
      <pc:sldChg chg="modSp">
        <pc:chgData name="valeriafariasn1@gmail.com" userId="S::urn:spo:guest#valeriafariasn1@gmail.com::" providerId="AD" clId="Web-{93440CC1-E5E4-F738-FE78-870307AC9C15}" dt="2024-01-23T03:28:25.464" v="0" actId="20577"/>
        <pc:sldMkLst>
          <pc:docMk/>
          <pc:sldMk cId="3176247497" sldId="336"/>
        </pc:sldMkLst>
        <pc:spChg chg="mod">
          <ac:chgData name="valeriafariasn1@gmail.com" userId="S::urn:spo:guest#valeriafariasn1@gmail.com::" providerId="AD" clId="Web-{93440CC1-E5E4-F738-FE78-870307AC9C15}" dt="2024-01-23T03:28:25.464" v="0" actId="20577"/>
          <ac:spMkLst>
            <pc:docMk/>
            <pc:sldMk cId="3176247497" sldId="336"/>
            <ac:spMk id="203" creationId="{00000000-0000-0000-0000-000000000000}"/>
          </ac:spMkLst>
        </pc:spChg>
      </pc:sldChg>
    </pc:docChg>
  </pc:docChgLst>
  <pc:docChgLst>
    <pc:chgData name="valeriafariasn1@gmail.com" userId="S::urn:spo:guest#valeriafariasn1@gmail.com::" providerId="AD" clId="Web-{8A7D185D-665E-328C-45FF-7944B93E7BB6}"/>
    <pc:docChg chg="modSld">
      <pc:chgData name="valeriafariasn1@gmail.com" userId="S::urn:spo:guest#valeriafariasn1@gmail.com::" providerId="AD" clId="Web-{8A7D185D-665E-328C-45FF-7944B93E7BB6}" dt="2024-01-27T18:05:56.101" v="9" actId="1076"/>
      <pc:docMkLst>
        <pc:docMk/>
      </pc:docMkLst>
      <pc:sldChg chg="addSp delSp modSp">
        <pc:chgData name="valeriafariasn1@gmail.com" userId="S::urn:spo:guest#valeriafariasn1@gmail.com::" providerId="AD" clId="Web-{8A7D185D-665E-328C-45FF-7944B93E7BB6}" dt="2024-01-27T18:05:56.101" v="9" actId="1076"/>
        <pc:sldMkLst>
          <pc:docMk/>
          <pc:sldMk cId="1462312511" sldId="340"/>
        </pc:sldMkLst>
        <pc:spChg chg="mod">
          <ac:chgData name="valeriafariasn1@gmail.com" userId="S::urn:spo:guest#valeriafariasn1@gmail.com::" providerId="AD" clId="Web-{8A7D185D-665E-328C-45FF-7944B93E7BB6}" dt="2024-01-27T18:05:49.117" v="7" actId="1076"/>
          <ac:spMkLst>
            <pc:docMk/>
            <pc:sldMk cId="1462312511" sldId="340"/>
            <ac:spMk id="2" creationId="{DE78E8B5-71EF-0BBB-E8F3-F37FB2771C8A}"/>
          </ac:spMkLst>
        </pc:spChg>
        <pc:picChg chg="add mod">
          <ac:chgData name="valeriafariasn1@gmail.com" userId="S::urn:spo:guest#valeriafariasn1@gmail.com::" providerId="AD" clId="Web-{8A7D185D-665E-328C-45FF-7944B93E7BB6}" dt="2024-01-27T18:05:56.101" v="9" actId="1076"/>
          <ac:picMkLst>
            <pc:docMk/>
            <pc:sldMk cId="1462312511" sldId="340"/>
            <ac:picMk id="4" creationId="{82C9FCC2-31A1-4C5D-8799-2C0210702789}"/>
          </ac:picMkLst>
        </pc:picChg>
        <pc:picChg chg="del">
          <ac:chgData name="valeriafariasn1@gmail.com" userId="S::urn:spo:guest#valeriafariasn1@gmail.com::" providerId="AD" clId="Web-{8A7D185D-665E-328C-45FF-7944B93E7BB6}" dt="2024-01-27T18:05:19.710" v="0"/>
          <ac:picMkLst>
            <pc:docMk/>
            <pc:sldMk cId="1462312511" sldId="340"/>
            <ac:picMk id="6" creationId="{7804F7C5-58FF-8658-2229-544A7B893A9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783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618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43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645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90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788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419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228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055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65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7045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638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427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653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185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260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955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168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463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990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742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9433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1307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520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44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8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airedRegions-pt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619173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AZ-900 : Introdução aos Conceitos Básicos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289617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 2: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e serviços do Azure</a:t>
            </a:r>
          </a:p>
          <a:p>
            <a:pPr>
              <a:lnSpc>
                <a:spcPct val="115000"/>
              </a:lnSpc>
              <a:buSzPts val="3200"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Zonas de disponibilidade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Footer Placeholder 31">
            <a:extLst>
              <a:ext uri="{FF2B5EF4-FFF2-40B4-BE49-F238E27FC236}">
                <a16:creationId xmlns:a16="http://schemas.microsoft.com/office/drawing/2014/main" id="{1FD811AC-8340-D43B-43C5-F427219DAB06}"/>
              </a:ext>
            </a:extLst>
          </p:cNvPr>
          <p:cNvSpPr txBox="1">
            <a:spLocks/>
          </p:cNvSpPr>
          <p:nvPr/>
        </p:nvSpPr>
        <p:spPr>
          <a:xfrm>
            <a:off x="565525" y="4703309"/>
            <a:ext cx="4151312" cy="19797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67">
              <a:defRPr/>
            </a:pPr>
            <a:r>
              <a:rPr lang="pt-br" dirty="0">
                <a:latin typeface="+mn-lt"/>
              </a:rPr>
              <a:t>Fonte: Microsoft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B2E9D6-7638-0C7B-1A51-0A09B6B3C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499" y="1408665"/>
            <a:ext cx="4151312" cy="35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Zonas de disponibilidade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804C36D1-6984-2ADF-C2E9-E29EDC23BC5E}"/>
              </a:ext>
            </a:extLst>
          </p:cNvPr>
          <p:cNvSpPr txBox="1"/>
          <p:nvPr/>
        </p:nvSpPr>
        <p:spPr>
          <a:xfrm>
            <a:off x="565524" y="1715609"/>
            <a:ext cx="746259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Fornece proteção contra tempo de inatividade devido a falha do datacenter.</a:t>
            </a:r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AFCE45A9-CCBE-AE7F-F3E7-EF80E4178EE0}"/>
              </a:ext>
            </a:extLst>
          </p:cNvPr>
          <p:cNvSpPr txBox="1"/>
          <p:nvPr/>
        </p:nvSpPr>
        <p:spPr>
          <a:xfrm>
            <a:off x="511280" y="2933424"/>
            <a:ext cx="7516841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Separe fisicamente os datacenters dentro da mesma região.</a:t>
            </a:r>
          </a:p>
        </p:txBody>
      </p:sp>
    </p:spTree>
    <p:extLst>
      <p:ext uri="{BB962C8B-B14F-4D97-AF65-F5344CB8AC3E}">
        <p14:creationId xmlns:p14="http://schemas.microsoft.com/office/powerpoint/2010/main" val="33783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Zonas de disponibilidade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804C36D1-6984-2ADF-C2E9-E29EDC23BC5E}"/>
              </a:ext>
            </a:extLst>
          </p:cNvPr>
          <p:cNvSpPr txBox="1"/>
          <p:nvPr/>
        </p:nvSpPr>
        <p:spPr>
          <a:xfrm>
            <a:off x="565524" y="1715609"/>
            <a:ext cx="746259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Cada datacenter é equipado com alimentação, resfriamento e rede independentes. </a:t>
            </a:r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AFCE45A9-CCBE-AE7F-F3E7-EF80E4178EE0}"/>
              </a:ext>
            </a:extLst>
          </p:cNvPr>
          <p:cNvSpPr txBox="1"/>
          <p:nvPr/>
        </p:nvSpPr>
        <p:spPr>
          <a:xfrm>
            <a:off x="511280" y="2933424"/>
            <a:ext cx="7516841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Conectadas por meio de redes privadas de fibra óptica.</a:t>
            </a:r>
          </a:p>
        </p:txBody>
      </p:sp>
    </p:spTree>
    <p:extLst>
      <p:ext uri="{BB962C8B-B14F-4D97-AF65-F5344CB8AC3E}">
        <p14:creationId xmlns:p14="http://schemas.microsoft.com/office/powerpoint/2010/main" val="271276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1575" y="1078991"/>
            <a:ext cx="810972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mínimo 300 milhas de separação entre pares de regiões.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Replicação automática para alguns serviços.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Recuperação de região priorizada em caso de interrupção.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Pares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Regiões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4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1575" y="1389197"/>
            <a:ext cx="8132974" cy="264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atualizações são distribuídas sequencialmente para minimizar o tempo de inatividade.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 da Web:</a:t>
            </a: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https://aka.ms/PairedRegions-ptb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Pares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Regiões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4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Pares de Regiões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80124-00E6-E03D-7A91-72D823948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121" y="1337781"/>
            <a:ext cx="5069378" cy="36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6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1575" y="1481049"/>
            <a:ext cx="8191017" cy="278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Atende às necessidades de segurança e conformidade das agências federais, governos estaduais e locais dos EUA e seus provedores de soluções.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Regiões soberanas do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3F7038FE-A792-C21E-C2B9-4EDC6CE6C2CA}"/>
              </a:ext>
            </a:extLst>
          </p:cNvPr>
          <p:cNvSpPr txBox="1"/>
          <p:nvPr/>
        </p:nvSpPr>
        <p:spPr>
          <a:xfrm>
            <a:off x="561575" y="1583948"/>
            <a:ext cx="5345863" cy="6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spcAft>
                <a:spcPts val="1200"/>
              </a:spcAft>
            </a:pPr>
            <a:r>
              <a:rPr lang="pt-BR" sz="2400" b="1" dirty="0">
                <a:latin typeface="+mn-lt"/>
              </a:rPr>
              <a:t>Serviços Governamentais dos EUA</a:t>
            </a:r>
          </a:p>
        </p:txBody>
      </p:sp>
    </p:spTree>
    <p:extLst>
      <p:ext uri="{BB962C8B-B14F-4D97-AF65-F5344CB8AC3E}">
        <p14:creationId xmlns:p14="http://schemas.microsoft.com/office/powerpoint/2010/main" val="21950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1575" y="1178833"/>
            <a:ext cx="81910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spcAft>
                <a:spcPts val="1200"/>
              </a:spcAft>
            </a:pPr>
            <a:r>
              <a:rPr lang="pt-BR" sz="2400" b="1" dirty="0">
                <a:latin typeface="+mn-lt"/>
              </a:rPr>
              <a:t>Azure Governamental:</a:t>
            </a:r>
          </a:p>
          <a:p>
            <a:pPr marL="342900" lvl="3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Instância separada do Azure.</a:t>
            </a:r>
          </a:p>
          <a:p>
            <a:pPr marL="342900" lvl="3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Fisicamente isolada de implantações que não sejam do governo dos EUA.</a:t>
            </a:r>
          </a:p>
          <a:p>
            <a:pPr marL="342900" lvl="3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Acessível somente a pessoal verificado e autorizado.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Regiões soberanas do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Recursos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2E8401-DE7B-8EB8-8995-A7E3E141CACD}"/>
              </a:ext>
            </a:extLst>
          </p:cNvPr>
          <p:cNvSpPr txBox="1"/>
          <p:nvPr/>
        </p:nvSpPr>
        <p:spPr>
          <a:xfrm>
            <a:off x="565525" y="1642336"/>
            <a:ext cx="8016900" cy="186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recursos do Azure são componentes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armazenamento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máquinas virtuais e redes que estão disponíveis para criar soluções de nuvem.</a:t>
            </a:r>
          </a:p>
        </p:txBody>
      </p:sp>
    </p:spTree>
    <p:extLst>
      <p:ext uri="{BB962C8B-B14F-4D97-AF65-F5344CB8AC3E}">
        <p14:creationId xmlns:p14="http://schemas.microsoft.com/office/powerpoint/2010/main" val="393663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Recursos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0344BC-89A0-B8F6-0221-180987D0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749" y="1481050"/>
            <a:ext cx="6443658" cy="27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4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9818" y="923269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Roteiro de Aprendizagem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0117" y="2138765"/>
            <a:ext cx="7867233" cy="226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Componentes de arquitetura do Azure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Regiões e zonas de disponibilidade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Assinaturas e grupos de recursos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Grupos de recursos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A7108-BDE1-9106-1CFF-5B77A6992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947" y="1402456"/>
            <a:ext cx="4921297" cy="3416313"/>
          </a:xfrm>
          <a:prstGeom prst="rect">
            <a:avLst/>
          </a:prstGeom>
        </p:spPr>
      </p:pic>
      <p:sp>
        <p:nvSpPr>
          <p:cNvPr id="2" name="Footer Placeholder 31">
            <a:extLst>
              <a:ext uri="{FF2B5EF4-FFF2-40B4-BE49-F238E27FC236}">
                <a16:creationId xmlns:a16="http://schemas.microsoft.com/office/drawing/2014/main" id="{8201F1C4-C507-5CF0-E38C-A690FD972C95}"/>
              </a:ext>
            </a:extLst>
          </p:cNvPr>
          <p:cNvSpPr txBox="1">
            <a:spLocks/>
          </p:cNvSpPr>
          <p:nvPr/>
        </p:nvSpPr>
        <p:spPr>
          <a:xfrm>
            <a:off x="1990947" y="4749851"/>
            <a:ext cx="4151312" cy="19797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67">
              <a:defRPr/>
            </a:pPr>
            <a:r>
              <a:rPr lang="pt-br" dirty="0">
                <a:latin typeface="+mn-lt"/>
              </a:rPr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1003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Grupos de recursos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2E8401-DE7B-8EB8-8995-A7E3E141CACD}"/>
              </a:ext>
            </a:extLst>
          </p:cNvPr>
          <p:cNvSpPr txBox="1"/>
          <p:nvPr/>
        </p:nvSpPr>
        <p:spPr>
          <a:xfrm>
            <a:off x="648791" y="1929540"/>
            <a:ext cx="7363833" cy="186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grupo de recursos é um contêiner que você usa para gerenciar e agregar recursos em uma única unidade. </a:t>
            </a:r>
          </a:p>
        </p:txBody>
      </p:sp>
    </p:spTree>
    <p:extLst>
      <p:ext uri="{BB962C8B-B14F-4D97-AF65-F5344CB8AC3E}">
        <p14:creationId xmlns:p14="http://schemas.microsoft.com/office/powerpoint/2010/main" val="7896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Grupos de recursos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2E8401-DE7B-8EB8-8995-A7E3E141CACD}"/>
              </a:ext>
            </a:extLst>
          </p:cNvPr>
          <p:cNvSpPr txBox="1"/>
          <p:nvPr/>
        </p:nvSpPr>
        <p:spPr>
          <a:xfrm>
            <a:off x="648791" y="1929540"/>
            <a:ext cx="7363833" cy="186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recursos podem existir em apenas um grupo de recursos.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recursos podem existir em diferentes regiões. </a:t>
            </a:r>
          </a:p>
        </p:txBody>
      </p:sp>
    </p:spTree>
    <p:extLst>
      <p:ext uri="{BB962C8B-B14F-4D97-AF65-F5344CB8AC3E}">
        <p14:creationId xmlns:p14="http://schemas.microsoft.com/office/powerpoint/2010/main" val="834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Grupos de recursos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2E8401-DE7B-8EB8-8995-A7E3E141CACD}"/>
              </a:ext>
            </a:extLst>
          </p:cNvPr>
          <p:cNvSpPr txBox="1"/>
          <p:nvPr/>
        </p:nvSpPr>
        <p:spPr>
          <a:xfrm>
            <a:off x="648791" y="1929540"/>
            <a:ext cx="7363833" cy="186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recursos podem ser movidos para diferentes </a:t>
            </a:r>
            <a:b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grupos de recursos. 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aplicativos podem utilizar vários grupos de recursos.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44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Assinaturas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Footer Placeholder 31">
            <a:extLst>
              <a:ext uri="{FF2B5EF4-FFF2-40B4-BE49-F238E27FC236}">
                <a16:creationId xmlns:a16="http://schemas.microsoft.com/office/drawing/2014/main" id="{DE78E8B5-71EF-0BBB-E8F3-F37FB2771C8A}"/>
              </a:ext>
            </a:extLst>
          </p:cNvPr>
          <p:cNvSpPr txBox="1">
            <a:spLocks/>
          </p:cNvSpPr>
          <p:nvPr/>
        </p:nvSpPr>
        <p:spPr>
          <a:xfrm>
            <a:off x="1453760" y="4789988"/>
            <a:ext cx="4151312" cy="19797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67">
              <a:defRPr/>
            </a:pPr>
            <a:r>
              <a:rPr lang="pt-br" dirty="0">
                <a:latin typeface="+mn-lt"/>
              </a:rPr>
              <a:t>Fonte: Microsoft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2C9FCC2-31A1-4C5D-8799-2C0210702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57" y="1335794"/>
            <a:ext cx="5273804" cy="35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1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Assinaturas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2E8401-DE7B-8EB8-8995-A7E3E141CACD}"/>
              </a:ext>
            </a:extLst>
          </p:cNvPr>
          <p:cNvSpPr txBox="1"/>
          <p:nvPr/>
        </p:nvSpPr>
        <p:spPr>
          <a:xfrm>
            <a:off x="656540" y="1638165"/>
            <a:ext cx="7371582" cy="186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assinatura do Azure fornece a você acesso autenticado e autorizado às contas do Azure.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28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Assinaturas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2E8401-DE7B-8EB8-8995-A7E3E141CACD}"/>
              </a:ext>
            </a:extLst>
          </p:cNvPr>
          <p:cNvSpPr txBox="1"/>
          <p:nvPr/>
        </p:nvSpPr>
        <p:spPr>
          <a:xfrm>
            <a:off x="656540" y="1638165"/>
            <a:ext cx="7332836" cy="277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Limite de cobrança: </a:t>
            </a:r>
            <a:b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 relatórios de cobrança e faturas separados para cada assinatura.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Limite do controle de acesso: 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gerenciar e controlar o acesso aos recursos que os usuários podem provisionar com assinaturas específicas.</a:t>
            </a:r>
          </a:p>
        </p:txBody>
      </p:sp>
    </p:spTree>
    <p:extLst>
      <p:ext uri="{BB962C8B-B14F-4D97-AF65-F5344CB8AC3E}">
        <p14:creationId xmlns:p14="http://schemas.microsoft.com/office/powerpoint/2010/main" val="259237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Grupos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gerenciamento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 descr="Ver a imagem da fonte">
            <a:extLst>
              <a:ext uri="{FF2B5EF4-FFF2-40B4-BE49-F238E27FC236}">
                <a16:creationId xmlns:a16="http://schemas.microsoft.com/office/drawing/2014/main" id="{469EFDC9-AADC-B83B-1483-3F717054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97" y="1414993"/>
            <a:ext cx="5240558" cy="340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31">
            <a:extLst>
              <a:ext uri="{FF2B5EF4-FFF2-40B4-BE49-F238E27FC236}">
                <a16:creationId xmlns:a16="http://schemas.microsoft.com/office/drawing/2014/main" id="{47F5544B-5550-894C-7003-22E450695400}"/>
              </a:ext>
            </a:extLst>
          </p:cNvPr>
          <p:cNvSpPr txBox="1">
            <a:spLocks/>
          </p:cNvSpPr>
          <p:nvPr/>
        </p:nvSpPr>
        <p:spPr>
          <a:xfrm>
            <a:off x="1369249" y="4815909"/>
            <a:ext cx="4151312" cy="19797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67">
              <a:defRPr/>
            </a:pPr>
            <a:r>
              <a:rPr lang="pt-br" dirty="0">
                <a:latin typeface="+mn-lt"/>
              </a:rPr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82845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Grupos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gerenciamento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2E8401-DE7B-8EB8-8995-A7E3E141CACD}"/>
              </a:ext>
            </a:extLst>
          </p:cNvPr>
          <p:cNvSpPr txBox="1"/>
          <p:nvPr/>
        </p:nvSpPr>
        <p:spPr>
          <a:xfrm>
            <a:off x="648791" y="1929540"/>
            <a:ext cx="7387080" cy="186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grupos de gerenciamento podem incluir várias assinaturas do Azure.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assinaturas herdam as condições aplicadas ao </a:t>
            </a:r>
            <a:b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grupo de gerenciamento.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1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  <p:pic>
        <p:nvPicPr>
          <p:cNvPr id="4" name="Picture 3" descr="A person in a green garment&#10;&#10;Description automatically generated">
            <a:extLst>
              <a:ext uri="{FF2B5EF4-FFF2-40B4-BE49-F238E27FC236}">
                <a16:creationId xmlns:a16="http://schemas.microsoft.com/office/drawing/2014/main" id="{9B53175D-21CF-0FCA-2DCD-E1133C27D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927" y="1355575"/>
            <a:ext cx="5846473" cy="327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619173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AZ-900 : Introdução aos Conceitos Básicos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de arquitetura do Azure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9818" y="923269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componentes arquitetônicos do Azure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0117" y="2138765"/>
            <a:ext cx="7867233" cy="226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regiões, pares de regiões e regiões soberanas do Azure.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as zonas de disponibilidade.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os datacenters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9818" y="923269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componentes arquitetônicos do Azure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0118" y="2138765"/>
            <a:ext cx="8126682" cy="226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os recursos e os grupos de recursos do Azure.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as assinaturas.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os grupos de gerenciamento.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a hierarquia de grupos de recursos,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assinaturas e grupos de gerenciamento.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3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581789"/>
            <a:ext cx="8016900" cy="186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Conta do Azure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Conta gratuita do Azure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Conta de estudante gratuita do Azure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Área restrita do Microsoft Learn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Graphic 3">
            <a:extLst>
              <a:ext uri="{FF2B5EF4-FFF2-40B4-BE49-F238E27FC236}">
                <a16:creationId xmlns:a16="http://schemas.microsoft.com/office/drawing/2014/main" id="{19946F56-E4F1-398A-5330-F51EA7E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64" b="-315"/>
          <a:stretch/>
        </p:blipFill>
        <p:spPr>
          <a:xfrm>
            <a:off x="5928102" y="1058800"/>
            <a:ext cx="2427204" cy="2423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Regiões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4" name="Footer Placeholder 31">
            <a:extLst>
              <a:ext uri="{FF2B5EF4-FFF2-40B4-BE49-F238E27FC236}">
                <a16:creationId xmlns:a16="http://schemas.microsoft.com/office/drawing/2014/main" id="{D2CA0443-0E66-FBD9-456B-836AF1F5A309}"/>
              </a:ext>
            </a:extLst>
          </p:cNvPr>
          <p:cNvSpPr txBox="1">
            <a:spLocks/>
          </p:cNvSpPr>
          <p:nvPr/>
        </p:nvSpPr>
        <p:spPr>
          <a:xfrm>
            <a:off x="670849" y="4407962"/>
            <a:ext cx="4151312" cy="197976"/>
          </a:xfrm>
          <a:prstGeom prst="rect">
            <a:avLst/>
          </a:prstGeo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67">
              <a:defRPr/>
            </a:pPr>
            <a:r>
              <a:rPr lang="pt-br" dirty="0">
                <a:latin typeface="+mn-lt"/>
              </a:rPr>
              <a:t>Fonte: Microsoft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010DC-25DC-E48D-27BB-C7B50C2D1D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0849" y="1481050"/>
            <a:ext cx="6808789" cy="28894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512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Regiões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54F91917-EC10-0B72-07CC-894CB0A9C616}"/>
              </a:ext>
            </a:extLst>
          </p:cNvPr>
          <p:cNvSpPr txBox="1"/>
          <p:nvPr/>
        </p:nvSpPr>
        <p:spPr>
          <a:xfrm>
            <a:off x="565525" y="1581789"/>
            <a:ext cx="8016900" cy="186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 Azure oferece mais regiões globais do que qualquer outro provedor de nuvem, com mais de 60 regiões representando mais de 140 países.</a:t>
            </a:r>
          </a:p>
        </p:txBody>
      </p:sp>
    </p:spTree>
    <p:extLst>
      <p:ext uri="{BB962C8B-B14F-4D97-AF65-F5344CB8AC3E}">
        <p14:creationId xmlns:p14="http://schemas.microsoft.com/office/powerpoint/2010/main" val="151832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Regiões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54F91917-EC10-0B72-07CC-894CB0A9C616}"/>
              </a:ext>
            </a:extLst>
          </p:cNvPr>
          <p:cNvSpPr txBox="1"/>
          <p:nvPr/>
        </p:nvSpPr>
        <p:spPr>
          <a:xfrm>
            <a:off x="511463" y="2015741"/>
            <a:ext cx="6943926" cy="186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As regiões são compostas de um ou mais datacenters muito próximos.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Eles fornecem flexibilidade e escala para reduzir a latência do cliente.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As regiões preservam a residência dos dados com uma oferta abrangente de conformidade.</a:t>
            </a:r>
          </a:p>
        </p:txBody>
      </p:sp>
    </p:spTree>
    <p:extLst>
      <p:ext uri="{BB962C8B-B14F-4D97-AF65-F5344CB8AC3E}">
        <p14:creationId xmlns:p14="http://schemas.microsoft.com/office/powerpoint/2010/main" val="1566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483571-f922-4e8e-9c1c-26f0a2252132" xsi:nil="true"/>
    <lcf76f155ced4ddcb4097134ff3c332f xmlns="b16f2981-ed04-4161-848e-037de0af3ee7">
      <Terms xmlns="http://schemas.microsoft.com/office/infopath/2007/PartnerControls"/>
    </lcf76f155ced4ddcb4097134ff3c332f>
    <SharedWithUsers xmlns="19483571-f922-4e8e-9c1c-26f0a2252132">
      <UserInfo>
        <DisplayName/>
        <AccountId xsi:nil="true"/>
        <AccountType/>
      </UserInfo>
    </SharedWithUsers>
    <MediaLengthInSeconds xmlns="b16f2981-ed04-4161-848e-037de0af3ee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C5703FE1FFEE4FA9A1AD8E22667C79" ma:contentTypeVersion="17" ma:contentTypeDescription="Create a new document." ma:contentTypeScope="" ma:versionID="e3b41f82ccdbee0dcdd2639583781b6f">
  <xsd:schema xmlns:xsd="http://www.w3.org/2001/XMLSchema" xmlns:xs="http://www.w3.org/2001/XMLSchema" xmlns:p="http://schemas.microsoft.com/office/2006/metadata/properties" xmlns:ns2="b16f2981-ed04-4161-848e-037de0af3ee7" xmlns:ns3="19483571-f922-4e8e-9c1c-26f0a2252132" targetNamespace="http://schemas.microsoft.com/office/2006/metadata/properties" ma:root="true" ma:fieldsID="59ffc793e77c93ff657e5af1cfd113ae" ns2:_="" ns3:_="">
    <xsd:import namespace="b16f2981-ed04-4161-848e-037de0af3ee7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f2981-ed04-4161-848e-037de0af3e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d3083f2-3621-495a-9560-ebc10d59feea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28840-BE03-433F-ACBD-B3A47281B36C}"/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856</Words>
  <Application>Microsoft Office PowerPoint</Application>
  <PresentationFormat>Apresentação na tela (16:9)</PresentationFormat>
  <Paragraphs>116</Paragraphs>
  <Slides>29</Slides>
  <Notes>29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0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Larissa Mestieri</dc:creator>
  <cp:lastModifiedBy>Valéria Baptista</cp:lastModifiedBy>
  <cp:revision>70</cp:revision>
  <dcterms:modified xsi:type="dcterms:W3CDTF">2024-01-27T18:05:59Z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0x01010079C5703FE1FFEE4FA9A1AD8E22667C79</vt:lpwstr>
  </property>
  <property fmtid="{D5CDD505-2E9C-101B-9397-08002B2CF9AE}" pid="3" name="MediaServiceImageTags">
    <vt:lpwstr/>
  </property>
  <property fmtid="{D5CDD505-2E9C-101B-9397-08002B2CF9AE}" pid="4" name="Order">
    <vt:r8>2800</vt:r8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activity">
    <vt:lpwstr>{"FileActivityType":"9","FileActivityTimeStamp":"2024-02-22T14:28:11.880Z","FileActivityUsersOnPage":[{"DisplayName":"Patrick Lima","Id":"patrick.lima@dio.me"}],"FileActivityNavigationId":null}</vt:lpwstr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